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Maven Pro" charset="0"/>
      <p:regular r:id="rId16"/>
      <p:bold r:id="rId17"/>
    </p:embeddedFont>
    <p:embeddedFont>
      <p:font typeface="Nunito" charset="0"/>
      <p:regular r:id="rId18"/>
      <p:bold r:id="rId19"/>
      <p:italic r:id="rId20"/>
      <p:boldItalic r:id="rId21"/>
    </p:embeddedFont>
    <p:embeddedFont>
      <p:font typeface="Roboto"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90" y="-252"/>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a77823f064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a77823f064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a77823f064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a77823f064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a77823f064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a77823f064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a77823f064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a77823f064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a77823f064_0_3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a77823f064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ae9a91fbdc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ae9a91fbdc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ae9a91fbd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ae9a91fbd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ae9a91fbdc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ae9a91fbdc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a77823f064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a77823f064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a77823f064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a77823f064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a77823f064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a77823f064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a77823f064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a77823f064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DHeOYox_Wxa--blAfmwudOD1ioVvqU0J/view"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drive.google.com/file/d/1DH53XJd1K3edfrsf1-WZAJhJbRNLIEIk/view"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drive.google.com/file/d/1DDtNb2gP9GoDWHYCFIeRAOpTcJdniF3T/view"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drive.google.com/file/d/1D3tmyyGzprlABMZu_rdlTlzckFD0CDxL/view"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drive.google.com/file/d/1DmlaMjykev3YCNfIWm7Ohl4hENEUNHZc/view"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drive.google.com/file/d/1DiK2SwTErnus8p_9MnQafZ229rZaJEAj/view"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drive.google.com/file/d/1Df-Q6PyEVZhwZ9yeZF866LMV2yM89Edo/view"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drive.google.com/file/d/1DJe4qhQv_ezddWPmHgVha3tBBBxpVWWK/view"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1100" y="3050600"/>
            <a:ext cx="9029700" cy="84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
              <a:t>Studiare la </a:t>
            </a:r>
            <a:r>
              <a:rPr lang="it">
                <a:solidFill>
                  <a:srgbClr val="FFD966"/>
                </a:solidFill>
              </a:rPr>
              <a:t>FISICA</a:t>
            </a:r>
            <a:r>
              <a:rPr lang="it"/>
              <a:t> in laboratorio</a:t>
            </a:r>
            <a:endParaRPr/>
          </a:p>
        </p:txBody>
      </p:sp>
      <p:sp>
        <p:nvSpPr>
          <p:cNvPr id="278" name="Google Shape;278;p13"/>
          <p:cNvSpPr txBox="1">
            <a:spLocks noGrp="1"/>
          </p:cNvSpPr>
          <p:nvPr>
            <p:ph type="subTitle" idx="1"/>
          </p:nvPr>
        </p:nvSpPr>
        <p:spPr>
          <a:xfrm>
            <a:off x="796200" y="3893100"/>
            <a:ext cx="8347800" cy="1250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it" sz="1450" b="1" i="1">
                <a:solidFill>
                  <a:srgbClr val="FFFFFF"/>
                </a:solidFill>
                <a:latin typeface="Arial"/>
                <a:ea typeface="Arial"/>
                <a:cs typeface="Arial"/>
                <a:sym typeface="Arial"/>
              </a:rPr>
              <a:t>“Tutto è energia e questo è tutto quello che esiste. Sintonizzati alla frequenza della realtà che desideri e non potrai fare a meno di ottenere quella realtà. Non c’è altra via. </a:t>
            </a:r>
            <a:endParaRPr sz="1450" b="1" i="1">
              <a:solidFill>
                <a:srgbClr val="FFFFFF"/>
              </a:solidFill>
              <a:latin typeface="Arial"/>
              <a:ea typeface="Arial"/>
              <a:cs typeface="Arial"/>
              <a:sym typeface="Arial"/>
            </a:endParaRPr>
          </a:p>
          <a:p>
            <a:pPr marL="0" lvl="0" indent="0" algn="r" rtl="0">
              <a:spcBef>
                <a:spcPts val="0"/>
              </a:spcBef>
              <a:spcAft>
                <a:spcPts val="0"/>
              </a:spcAft>
              <a:buNone/>
            </a:pPr>
            <a:r>
              <a:rPr lang="it" sz="1450" b="1" i="1">
                <a:solidFill>
                  <a:srgbClr val="FFFFFF"/>
                </a:solidFill>
                <a:latin typeface="Arial"/>
                <a:ea typeface="Arial"/>
                <a:cs typeface="Arial"/>
                <a:sym typeface="Arial"/>
              </a:rPr>
              <a:t>Questa non è Filosofia, questa è Fisica.”  </a:t>
            </a:r>
            <a:endParaRPr sz="1450" b="1" i="1">
              <a:solidFill>
                <a:srgbClr val="FFFFFF"/>
              </a:solidFill>
              <a:latin typeface="Arial"/>
              <a:ea typeface="Arial"/>
              <a:cs typeface="Arial"/>
              <a:sym typeface="Arial"/>
            </a:endParaRPr>
          </a:p>
          <a:p>
            <a:pPr marL="0" lvl="0" indent="0" algn="ctr" rtl="0">
              <a:spcBef>
                <a:spcPts val="0"/>
              </a:spcBef>
              <a:spcAft>
                <a:spcPts val="0"/>
              </a:spcAft>
              <a:buNone/>
            </a:pPr>
            <a:endParaRPr sz="1450" b="1" i="1">
              <a:solidFill>
                <a:srgbClr val="FFFFFF"/>
              </a:solidFill>
              <a:latin typeface="Arial"/>
              <a:ea typeface="Arial"/>
              <a:cs typeface="Arial"/>
              <a:sym typeface="Arial"/>
            </a:endParaRPr>
          </a:p>
          <a:p>
            <a:pPr marL="0" lvl="0" indent="0" algn="ctr" rtl="0">
              <a:spcBef>
                <a:spcPts val="0"/>
              </a:spcBef>
              <a:spcAft>
                <a:spcPts val="0"/>
              </a:spcAft>
              <a:buNone/>
            </a:pPr>
            <a:r>
              <a:rPr lang="it" sz="1450" b="1" i="1">
                <a:solidFill>
                  <a:srgbClr val="FFFFFF"/>
                </a:solidFill>
                <a:latin typeface="Arial"/>
                <a:ea typeface="Arial"/>
                <a:cs typeface="Arial"/>
                <a:sym typeface="Arial"/>
              </a:rPr>
              <a:t>Albert Einstein</a:t>
            </a:r>
            <a:endParaRPr sz="2000">
              <a:solidFill>
                <a:srgbClr val="FFFFFF"/>
              </a:solidFill>
            </a:endParaRPr>
          </a:p>
        </p:txBody>
      </p:sp>
      <p:pic>
        <p:nvPicPr>
          <p:cNvPr id="279" name="Google Shape;279;p13"/>
          <p:cNvPicPr preferRelativeResize="0"/>
          <p:nvPr/>
        </p:nvPicPr>
        <p:blipFill>
          <a:blip r:embed="rId3">
            <a:alphaModFix/>
          </a:blip>
          <a:stretch>
            <a:fillRect/>
          </a:stretch>
        </p:blipFill>
        <p:spPr>
          <a:xfrm>
            <a:off x="0" y="10"/>
            <a:ext cx="9143999" cy="30505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2"/>
          <p:cNvSpPr txBox="1">
            <a:spLocks noGrp="1"/>
          </p:cNvSpPr>
          <p:nvPr>
            <p:ph type="title"/>
          </p:nvPr>
        </p:nvSpPr>
        <p:spPr>
          <a:xfrm>
            <a:off x="1388625" y="516300"/>
            <a:ext cx="4261500" cy="105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sz="4000" dirty="0"/>
              <a:t>La diffrazione</a:t>
            </a:r>
            <a:endParaRPr sz="4000" dirty="0"/>
          </a:p>
        </p:txBody>
      </p:sp>
      <p:sp>
        <p:nvSpPr>
          <p:cNvPr id="342" name="Google Shape;342;p22"/>
          <p:cNvSpPr txBox="1">
            <a:spLocks noGrp="1"/>
          </p:cNvSpPr>
          <p:nvPr>
            <p:ph type="body" idx="1"/>
          </p:nvPr>
        </p:nvSpPr>
        <p:spPr>
          <a:xfrm>
            <a:off x="1388625" y="1568400"/>
            <a:ext cx="4261500" cy="1870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it"/>
              <a:t>Questo fenomeno si spiega non considerando la propagazione rettilinea della luce ma supponendo che questa sia costituita da onde. Quando la luce incontra ostacoli piccolissimi come, per esempio una sottile apertura (fenditura), quest’ultima si comporta come se una sorgente luminosa fosse posizionata in essa. Dalla sovrapposizione delle onde emesse si crea una distribuzione non omogenea dell’intensità luminosa sullo schermo</a:t>
            </a:r>
            <a:endParaRPr/>
          </a:p>
        </p:txBody>
      </p:sp>
      <p:pic>
        <p:nvPicPr>
          <p:cNvPr id="343" name="Google Shape;343;p22">
            <a:hlinkClick r:id="rId3"/>
          </p:cNvPr>
          <p:cNvPicPr preferRelativeResize="0"/>
          <p:nvPr/>
        </p:nvPicPr>
        <p:blipFill>
          <a:blip r:embed="rId4">
            <a:alphaModFix/>
          </a:blip>
          <a:stretch>
            <a:fillRect/>
          </a:stretch>
        </p:blipFill>
        <p:spPr>
          <a:xfrm>
            <a:off x="6468250" y="871900"/>
            <a:ext cx="2219650" cy="3795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3"/>
          <p:cNvSpPr txBox="1">
            <a:spLocks noGrp="1"/>
          </p:cNvSpPr>
          <p:nvPr>
            <p:ph type="title"/>
          </p:nvPr>
        </p:nvSpPr>
        <p:spPr>
          <a:xfrm>
            <a:off x="978195" y="772725"/>
            <a:ext cx="4262730" cy="100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sz="3200" dirty="0"/>
              <a:t>Le onde stazionarie</a:t>
            </a:r>
            <a:endParaRPr sz="3200" dirty="0"/>
          </a:p>
        </p:txBody>
      </p:sp>
      <p:sp>
        <p:nvSpPr>
          <p:cNvPr id="349" name="Google Shape;349;p23"/>
          <p:cNvSpPr txBox="1">
            <a:spLocks noGrp="1"/>
          </p:cNvSpPr>
          <p:nvPr>
            <p:ph type="body" idx="1"/>
          </p:nvPr>
        </p:nvSpPr>
        <p:spPr>
          <a:xfrm>
            <a:off x="1388625" y="1636575"/>
            <a:ext cx="3540600" cy="218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it"/>
              <a:t>Facendo vibrare una molla fissata ad un estremo si determina una riflessione delle onde. Se le onde generate hanno una frequenza opportuna in relazione alla lunghezza della  molla, si hanno delle parti in cui la molla è ferma (nodi) e altre zone con ampiezza massima. Questo fenomeno si può visualizzare con le onde sonore attraverso il tubo di Kundt.</a:t>
            </a:r>
            <a:endParaRPr/>
          </a:p>
        </p:txBody>
      </p:sp>
      <p:pic>
        <p:nvPicPr>
          <p:cNvPr id="350" name="Google Shape;350;p23">
            <a:hlinkClick r:id="rId3"/>
          </p:cNvPr>
          <p:cNvPicPr preferRelativeResize="0"/>
          <p:nvPr/>
        </p:nvPicPr>
        <p:blipFill>
          <a:blip r:embed="rId4">
            <a:alphaModFix/>
          </a:blip>
          <a:stretch>
            <a:fillRect/>
          </a:stretch>
        </p:blipFill>
        <p:spPr>
          <a:xfrm>
            <a:off x="5971525" y="772725"/>
            <a:ext cx="2357450" cy="3893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10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4"/>
          <p:cNvSpPr txBox="1">
            <a:spLocks noGrp="1"/>
          </p:cNvSpPr>
          <p:nvPr>
            <p:ph type="title"/>
          </p:nvPr>
        </p:nvSpPr>
        <p:spPr>
          <a:xfrm>
            <a:off x="1388625" y="772725"/>
            <a:ext cx="4105500" cy="111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sz="3600" dirty="0"/>
              <a:t>L’elettrizzazione</a:t>
            </a:r>
            <a:endParaRPr sz="3600" dirty="0"/>
          </a:p>
        </p:txBody>
      </p:sp>
      <p:sp>
        <p:nvSpPr>
          <p:cNvPr id="356" name="Google Shape;356;p24"/>
          <p:cNvSpPr txBox="1">
            <a:spLocks noGrp="1"/>
          </p:cNvSpPr>
          <p:nvPr>
            <p:ph type="body" idx="1"/>
          </p:nvPr>
        </p:nvSpPr>
        <p:spPr>
          <a:xfrm>
            <a:off x="1388625" y="1883925"/>
            <a:ext cx="4300500" cy="2577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it"/>
              <a:t>Elettrizzando attraverso strofinio una bacchetta di plexiglass determiniamo in essa uno squilibrio di cariche elettriche negative che vengono acquisite dal panno di lana.  Questi elettroni in più possono essere trasferiti ad altri corpi nel caso di contatto diretto o possono determinare, nei corpi,  il movimento di altri elettroni  a distanza senza che si abbia contatto.</a:t>
            </a:r>
            <a:endParaRPr/>
          </a:p>
        </p:txBody>
      </p:sp>
      <p:pic>
        <p:nvPicPr>
          <p:cNvPr id="357" name="Google Shape;357;p24">
            <a:hlinkClick r:id="rId3"/>
          </p:cNvPr>
          <p:cNvPicPr preferRelativeResize="0"/>
          <p:nvPr/>
        </p:nvPicPr>
        <p:blipFill>
          <a:blip r:embed="rId4">
            <a:alphaModFix/>
          </a:blip>
          <a:stretch>
            <a:fillRect/>
          </a:stretch>
        </p:blipFill>
        <p:spPr>
          <a:xfrm>
            <a:off x="6082975" y="912450"/>
            <a:ext cx="2341325" cy="3683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10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5"/>
          <p:cNvSpPr txBox="1">
            <a:spLocks noGrp="1"/>
          </p:cNvSpPr>
          <p:nvPr>
            <p:ph type="title"/>
          </p:nvPr>
        </p:nvSpPr>
        <p:spPr>
          <a:xfrm>
            <a:off x="765544" y="1168975"/>
            <a:ext cx="4446281" cy="80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sz="2800" dirty="0"/>
              <a:t>Gli effetti della pressione</a:t>
            </a:r>
            <a:endParaRPr sz="2800" dirty="0"/>
          </a:p>
        </p:txBody>
      </p:sp>
      <p:sp>
        <p:nvSpPr>
          <p:cNvPr id="363" name="Google Shape;363;p25"/>
          <p:cNvSpPr txBox="1">
            <a:spLocks noGrp="1"/>
          </p:cNvSpPr>
          <p:nvPr>
            <p:ph type="body" idx="1"/>
          </p:nvPr>
        </p:nvSpPr>
        <p:spPr>
          <a:xfrm>
            <a:off x="1388625" y="2074925"/>
            <a:ext cx="4144500" cy="164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it"/>
              <a:t>L’acqua può bollire a qualsiasi temperatura: se aumentiamo la pressione, la temperatura di ebollizione si alza; se la pressione viene diminuita la temperatura di ebollizione si abbassa. Non conviene, certamente, cuocere  gli spaghetti a bassa pressione</a:t>
            </a:r>
            <a:endParaRPr/>
          </a:p>
        </p:txBody>
      </p:sp>
      <p:pic>
        <p:nvPicPr>
          <p:cNvPr id="364" name="Google Shape;364;p25">
            <a:hlinkClick r:id="rId3"/>
          </p:cNvPr>
          <p:cNvPicPr preferRelativeResize="0"/>
          <p:nvPr/>
        </p:nvPicPr>
        <p:blipFill>
          <a:blip r:embed="rId4">
            <a:alphaModFix/>
          </a:blip>
          <a:stretch>
            <a:fillRect/>
          </a:stretch>
        </p:blipFill>
        <p:spPr>
          <a:xfrm>
            <a:off x="5981600" y="609175"/>
            <a:ext cx="2638699" cy="3902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fade">
                                      <p:cBhvr>
                                        <p:cTn id="7" dur="10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4"/>
          <p:cNvSpPr txBox="1">
            <a:spLocks noGrp="1"/>
          </p:cNvSpPr>
          <p:nvPr>
            <p:ph type="ctrTitle"/>
          </p:nvPr>
        </p:nvSpPr>
        <p:spPr>
          <a:xfrm>
            <a:off x="364400" y="185250"/>
            <a:ext cx="3645300" cy="159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
              <a:t>Perchè studiare la fisica?</a:t>
            </a:r>
            <a:endParaRPr/>
          </a:p>
        </p:txBody>
      </p:sp>
      <p:sp>
        <p:nvSpPr>
          <p:cNvPr id="285" name="Google Shape;285;p14"/>
          <p:cNvSpPr txBox="1">
            <a:spLocks noGrp="1"/>
          </p:cNvSpPr>
          <p:nvPr>
            <p:ph type="subTitle" idx="1"/>
          </p:nvPr>
        </p:nvSpPr>
        <p:spPr>
          <a:xfrm>
            <a:off x="364400" y="2067075"/>
            <a:ext cx="4000200" cy="268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rgbClr val="FFFFFF"/>
                </a:solidFill>
                <a:latin typeface="Roboto"/>
                <a:ea typeface="Roboto"/>
                <a:cs typeface="Roboto"/>
                <a:sym typeface="Roboto"/>
              </a:rPr>
              <a:t>Studiare la fisica:  </a:t>
            </a:r>
            <a:endParaRPr b="1">
              <a:solidFill>
                <a:srgbClr val="FFFFFF"/>
              </a:solidFill>
              <a:latin typeface="Roboto"/>
              <a:ea typeface="Roboto"/>
              <a:cs typeface="Roboto"/>
              <a:sym typeface="Roboto"/>
            </a:endParaRPr>
          </a:p>
          <a:p>
            <a:pPr marL="0" lvl="0" indent="0" algn="l" rtl="0">
              <a:spcBef>
                <a:spcPts val="0"/>
              </a:spcBef>
              <a:spcAft>
                <a:spcPts val="0"/>
              </a:spcAft>
              <a:buNone/>
            </a:pPr>
            <a:endParaRPr sz="1200">
              <a:solidFill>
                <a:srgbClr val="FFFFFF"/>
              </a:solidFill>
              <a:latin typeface="Roboto"/>
              <a:ea typeface="Roboto"/>
              <a:cs typeface="Roboto"/>
              <a:sym typeface="Roboto"/>
            </a:endParaRPr>
          </a:p>
          <a:p>
            <a:pPr marL="0" lvl="0" indent="0" algn="l" rtl="0">
              <a:spcBef>
                <a:spcPts val="0"/>
              </a:spcBef>
              <a:spcAft>
                <a:spcPts val="0"/>
              </a:spcAft>
              <a:buNone/>
            </a:pPr>
            <a:r>
              <a:rPr lang="it" sz="1200">
                <a:solidFill>
                  <a:srgbClr val="FFFFFF"/>
                </a:solidFill>
                <a:latin typeface="Roboto"/>
                <a:ea typeface="Roboto"/>
                <a:cs typeface="Roboto"/>
                <a:sym typeface="Roboto"/>
              </a:rPr>
              <a:t>1) può diventare una sfida intellettuale appassionante e divertente</a:t>
            </a:r>
            <a:endParaRPr sz="1200">
              <a:solidFill>
                <a:srgbClr val="FFFFFF"/>
              </a:solidFill>
              <a:latin typeface="Roboto"/>
              <a:ea typeface="Roboto"/>
              <a:cs typeface="Roboto"/>
              <a:sym typeface="Roboto"/>
            </a:endParaRPr>
          </a:p>
          <a:p>
            <a:pPr marL="0" lvl="0" indent="0" algn="l" rtl="0">
              <a:spcBef>
                <a:spcPts val="0"/>
              </a:spcBef>
              <a:spcAft>
                <a:spcPts val="0"/>
              </a:spcAft>
              <a:buNone/>
            </a:pPr>
            <a:endParaRPr sz="1200">
              <a:solidFill>
                <a:srgbClr val="FFFFFF"/>
              </a:solidFill>
              <a:latin typeface="Roboto"/>
              <a:ea typeface="Roboto"/>
              <a:cs typeface="Roboto"/>
              <a:sym typeface="Roboto"/>
            </a:endParaRPr>
          </a:p>
          <a:p>
            <a:pPr marL="0" lvl="0" indent="0" algn="l" rtl="0">
              <a:spcBef>
                <a:spcPts val="0"/>
              </a:spcBef>
              <a:spcAft>
                <a:spcPts val="0"/>
              </a:spcAft>
              <a:buNone/>
            </a:pPr>
            <a:r>
              <a:rPr lang="it" sz="1200">
                <a:solidFill>
                  <a:srgbClr val="FFFFFF"/>
                </a:solidFill>
                <a:latin typeface="Roboto"/>
                <a:ea typeface="Roboto"/>
                <a:cs typeface="Roboto"/>
                <a:sym typeface="Roboto"/>
              </a:rPr>
              <a:t>2) sviluppa l’attitudine verso l’originalità </a:t>
            </a:r>
            <a:endParaRPr sz="1200">
              <a:solidFill>
                <a:srgbClr val="FFFFFF"/>
              </a:solidFill>
              <a:latin typeface="Roboto"/>
              <a:ea typeface="Roboto"/>
              <a:cs typeface="Roboto"/>
              <a:sym typeface="Roboto"/>
            </a:endParaRPr>
          </a:p>
          <a:p>
            <a:pPr marL="0" lvl="0" indent="0" algn="l" rtl="0">
              <a:spcBef>
                <a:spcPts val="0"/>
              </a:spcBef>
              <a:spcAft>
                <a:spcPts val="0"/>
              </a:spcAft>
              <a:buNone/>
            </a:pPr>
            <a:endParaRPr sz="1200">
              <a:solidFill>
                <a:srgbClr val="FFFFFF"/>
              </a:solidFill>
              <a:latin typeface="Roboto"/>
              <a:ea typeface="Roboto"/>
              <a:cs typeface="Roboto"/>
              <a:sym typeface="Roboto"/>
            </a:endParaRPr>
          </a:p>
          <a:p>
            <a:pPr marL="0" lvl="0" indent="0" algn="l" rtl="0">
              <a:spcBef>
                <a:spcPts val="0"/>
              </a:spcBef>
              <a:spcAft>
                <a:spcPts val="0"/>
              </a:spcAft>
              <a:buNone/>
            </a:pPr>
            <a:r>
              <a:rPr lang="it" sz="1200">
                <a:solidFill>
                  <a:srgbClr val="FFFFFF"/>
                </a:solidFill>
                <a:latin typeface="Roboto"/>
                <a:ea typeface="Roboto"/>
                <a:cs typeface="Roboto"/>
                <a:sym typeface="Roboto"/>
              </a:rPr>
              <a:t>3) insegna a risolvere problemi per i quali non esistono soluzioni predeterminate</a:t>
            </a:r>
            <a:endParaRPr sz="1200">
              <a:solidFill>
                <a:srgbClr val="FFFFFF"/>
              </a:solidFill>
              <a:latin typeface="Roboto"/>
              <a:ea typeface="Roboto"/>
              <a:cs typeface="Roboto"/>
              <a:sym typeface="Roboto"/>
            </a:endParaRPr>
          </a:p>
          <a:p>
            <a:pPr marL="0" lvl="0" indent="0" algn="l" rtl="0">
              <a:spcBef>
                <a:spcPts val="0"/>
              </a:spcBef>
              <a:spcAft>
                <a:spcPts val="0"/>
              </a:spcAft>
              <a:buNone/>
            </a:pPr>
            <a:endParaRPr sz="1200">
              <a:solidFill>
                <a:srgbClr val="FFFFFF"/>
              </a:solidFill>
              <a:latin typeface="Roboto"/>
              <a:ea typeface="Roboto"/>
              <a:cs typeface="Roboto"/>
              <a:sym typeface="Roboto"/>
            </a:endParaRPr>
          </a:p>
          <a:p>
            <a:pPr marL="0" lvl="0" indent="0" algn="l" rtl="0">
              <a:spcBef>
                <a:spcPts val="0"/>
              </a:spcBef>
              <a:spcAft>
                <a:spcPts val="0"/>
              </a:spcAft>
              <a:buNone/>
            </a:pPr>
            <a:r>
              <a:rPr lang="it" sz="1200">
                <a:solidFill>
                  <a:srgbClr val="FFFFFF"/>
                </a:solidFill>
                <a:latin typeface="Roboto"/>
                <a:ea typeface="Roboto"/>
                <a:cs typeface="Roboto"/>
                <a:sym typeface="Roboto"/>
              </a:rPr>
              <a:t>4) Stimola riflessione e senso critico.</a:t>
            </a:r>
            <a:endParaRPr sz="1200">
              <a:solidFill>
                <a:srgbClr val="FFFFFF"/>
              </a:solidFill>
              <a:latin typeface="Roboto"/>
              <a:ea typeface="Roboto"/>
              <a:cs typeface="Roboto"/>
              <a:sym typeface="Roboto"/>
            </a:endParaRPr>
          </a:p>
        </p:txBody>
      </p:sp>
      <p:sp>
        <p:nvSpPr>
          <p:cNvPr id="286" name="Google Shape;286;p14"/>
          <p:cNvSpPr txBox="1"/>
          <p:nvPr/>
        </p:nvSpPr>
        <p:spPr>
          <a:xfrm>
            <a:off x="5357825" y="268175"/>
            <a:ext cx="3485700" cy="15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3600" b="1">
                <a:solidFill>
                  <a:schemeClr val="lt1"/>
                </a:solidFill>
                <a:latin typeface="Maven Pro"/>
                <a:ea typeface="Maven Pro"/>
                <a:cs typeface="Maven Pro"/>
                <a:sym typeface="Maven Pro"/>
              </a:rPr>
              <a:t>Dove studiare la fisica?</a:t>
            </a:r>
            <a:endParaRPr/>
          </a:p>
        </p:txBody>
      </p:sp>
      <p:sp>
        <p:nvSpPr>
          <p:cNvPr id="287" name="Google Shape;287;p14"/>
          <p:cNvSpPr txBox="1">
            <a:spLocks noGrp="1"/>
          </p:cNvSpPr>
          <p:nvPr>
            <p:ph type="subTitle" idx="1"/>
          </p:nvPr>
        </p:nvSpPr>
        <p:spPr>
          <a:xfrm>
            <a:off x="6097525" y="1776750"/>
            <a:ext cx="2788500" cy="2682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it" sz="1200">
                <a:solidFill>
                  <a:srgbClr val="FFFFFF"/>
                </a:solidFill>
                <a:latin typeface="Roboto"/>
                <a:ea typeface="Roboto"/>
                <a:cs typeface="Roboto"/>
                <a:sym typeface="Roboto"/>
              </a:rPr>
              <a:t>Anche in </a:t>
            </a:r>
            <a:r>
              <a:rPr lang="it" sz="1500" b="1">
                <a:solidFill>
                  <a:srgbClr val="FFFFFF"/>
                </a:solidFill>
                <a:latin typeface="Roboto"/>
                <a:ea typeface="Roboto"/>
                <a:cs typeface="Roboto"/>
                <a:sym typeface="Roboto"/>
              </a:rPr>
              <a:t>LABORATORIO</a:t>
            </a:r>
            <a:r>
              <a:rPr lang="it" sz="1200">
                <a:solidFill>
                  <a:srgbClr val="FFFFFF"/>
                </a:solidFill>
                <a:latin typeface="Roboto"/>
                <a:ea typeface="Roboto"/>
                <a:cs typeface="Roboto"/>
                <a:sym typeface="Roboto"/>
              </a:rPr>
              <a:t>, in uno spazio strutturato e organizzato, che utilizza strumenti e tecnologie per stimolare il ragionamento e la riflessione.</a:t>
            </a:r>
            <a:endParaRPr sz="1200">
              <a:solidFill>
                <a:srgbClr val="FFFFFF"/>
              </a:solidFill>
              <a:latin typeface="Roboto"/>
              <a:ea typeface="Roboto"/>
              <a:cs typeface="Roboto"/>
              <a:sym typeface="Roboto"/>
            </a:endParaRPr>
          </a:p>
          <a:p>
            <a:pPr marL="0" lvl="0" indent="0" algn="l" rtl="0">
              <a:spcBef>
                <a:spcPts val="0"/>
              </a:spcBef>
              <a:spcAft>
                <a:spcPts val="0"/>
              </a:spcAft>
              <a:buNone/>
            </a:pPr>
            <a:endParaRPr sz="1200">
              <a:solidFill>
                <a:srgbClr val="FFFFFF"/>
              </a:solidFill>
              <a:latin typeface="Roboto"/>
              <a:ea typeface="Roboto"/>
              <a:cs typeface="Roboto"/>
              <a:sym typeface="Roboto"/>
            </a:endParaRPr>
          </a:p>
          <a:p>
            <a:pPr marL="0" lvl="0" indent="0" algn="l" rtl="0">
              <a:spcBef>
                <a:spcPts val="0"/>
              </a:spcBef>
              <a:spcAft>
                <a:spcPts val="0"/>
              </a:spcAft>
              <a:buNone/>
            </a:pPr>
            <a:endParaRPr sz="1200">
              <a:solidFill>
                <a:srgbClr val="FFFFFF"/>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5"/>
          <p:cNvSpPr txBox="1">
            <a:spLocks noGrp="1"/>
          </p:cNvSpPr>
          <p:nvPr>
            <p:ph type="subTitle" idx="1"/>
          </p:nvPr>
        </p:nvSpPr>
        <p:spPr>
          <a:xfrm>
            <a:off x="70425" y="43325"/>
            <a:ext cx="3081900" cy="500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900"/>
              <a:t>La </a:t>
            </a:r>
            <a:r>
              <a:rPr lang="it" sz="1900">
                <a:solidFill>
                  <a:srgbClr val="FF0000"/>
                </a:solidFill>
              </a:rPr>
              <a:t>didattica laboratoriale:</a:t>
            </a:r>
            <a:endParaRPr sz="1900">
              <a:solidFill>
                <a:srgbClr val="FF0000"/>
              </a:solidFill>
            </a:endParaRPr>
          </a:p>
          <a:p>
            <a:pPr marL="0" lvl="0" indent="0" algn="l" rtl="0">
              <a:spcBef>
                <a:spcPts val="0"/>
              </a:spcBef>
              <a:spcAft>
                <a:spcPts val="0"/>
              </a:spcAft>
              <a:buNone/>
            </a:pPr>
            <a:endParaRPr sz="1900">
              <a:solidFill>
                <a:srgbClr val="FF0000"/>
              </a:solidFill>
            </a:endParaRPr>
          </a:p>
          <a:p>
            <a:pPr marL="0" lvl="0" indent="0" algn="l" rtl="0">
              <a:spcBef>
                <a:spcPts val="0"/>
              </a:spcBef>
              <a:spcAft>
                <a:spcPts val="0"/>
              </a:spcAft>
              <a:buNone/>
            </a:pPr>
            <a:r>
              <a:rPr lang="it" sz="1500"/>
              <a:t>1</a:t>
            </a:r>
            <a:r>
              <a:rPr lang="it"/>
              <a:t>) promuove una vera e propria esperienza di </a:t>
            </a:r>
            <a:r>
              <a:rPr lang="it">
                <a:solidFill>
                  <a:srgbClr val="0000FF"/>
                </a:solidFill>
              </a:rPr>
              <a:t>scoperta</a:t>
            </a:r>
            <a:r>
              <a:rPr lang="it"/>
              <a:t>,  </a:t>
            </a:r>
            <a:endParaRPr/>
          </a:p>
          <a:p>
            <a:pPr marL="0" lvl="0" indent="0" algn="l" rtl="0">
              <a:spcBef>
                <a:spcPts val="0"/>
              </a:spcBef>
              <a:spcAft>
                <a:spcPts val="0"/>
              </a:spcAft>
              <a:buNone/>
            </a:pPr>
            <a:endParaRPr/>
          </a:p>
          <a:p>
            <a:pPr marL="0" lvl="0" indent="0" algn="l" rtl="0">
              <a:spcBef>
                <a:spcPts val="0"/>
              </a:spcBef>
              <a:spcAft>
                <a:spcPts val="0"/>
              </a:spcAft>
              <a:buNone/>
            </a:pPr>
            <a:r>
              <a:rPr lang="it"/>
              <a:t>2) ridefinisce gli spazi dell’apprendimento,</a:t>
            </a:r>
            <a:endParaRPr/>
          </a:p>
          <a:p>
            <a:pPr marL="0" lvl="0" indent="0" algn="l" rtl="0">
              <a:spcBef>
                <a:spcPts val="0"/>
              </a:spcBef>
              <a:spcAft>
                <a:spcPts val="0"/>
              </a:spcAft>
              <a:buNone/>
            </a:pPr>
            <a:endParaRPr/>
          </a:p>
          <a:p>
            <a:pPr marL="0" lvl="0" indent="0" algn="l" rtl="0">
              <a:spcBef>
                <a:spcPts val="0"/>
              </a:spcBef>
              <a:spcAft>
                <a:spcPts val="0"/>
              </a:spcAft>
              <a:buNone/>
            </a:pPr>
            <a:r>
              <a:rPr lang="it"/>
              <a:t>3) promuove in ogni alunno la </a:t>
            </a:r>
            <a:r>
              <a:rPr lang="it">
                <a:solidFill>
                  <a:srgbClr val="0000FF"/>
                </a:solidFill>
              </a:rPr>
              <a:t>ricerca</a:t>
            </a:r>
            <a:r>
              <a:rPr lang="it"/>
              <a:t> e l’</a:t>
            </a:r>
            <a:r>
              <a:rPr lang="it">
                <a:solidFill>
                  <a:srgbClr val="0000FF"/>
                </a:solidFill>
              </a:rPr>
              <a:t>azione</a:t>
            </a:r>
            <a:endParaRPr>
              <a:solidFill>
                <a:srgbClr val="0000FF"/>
              </a:solidFill>
            </a:endParaRPr>
          </a:p>
          <a:p>
            <a:pPr marL="0" lvl="0" indent="0" algn="l" rtl="0">
              <a:spcBef>
                <a:spcPts val="0"/>
              </a:spcBef>
              <a:spcAft>
                <a:spcPts val="0"/>
              </a:spcAft>
              <a:buNone/>
            </a:pPr>
            <a:endParaRPr>
              <a:solidFill>
                <a:srgbClr val="0000FF"/>
              </a:solidFill>
            </a:endParaRPr>
          </a:p>
          <a:p>
            <a:pPr marL="0" lvl="0" indent="0" algn="l" rtl="0">
              <a:spcBef>
                <a:spcPts val="0"/>
              </a:spcBef>
              <a:spcAft>
                <a:spcPts val="0"/>
              </a:spcAft>
              <a:buNone/>
            </a:pPr>
            <a:r>
              <a:rPr lang="it">
                <a:solidFill>
                  <a:srgbClr val="FFFFFF"/>
                </a:solidFill>
              </a:rPr>
              <a:t>4) privilegia la </a:t>
            </a:r>
            <a:r>
              <a:rPr lang="it">
                <a:solidFill>
                  <a:srgbClr val="0000FF"/>
                </a:solidFill>
              </a:rPr>
              <a:t>costruzione attiva</a:t>
            </a:r>
            <a:r>
              <a:rPr lang="it">
                <a:solidFill>
                  <a:srgbClr val="FFFFFF"/>
                </a:solidFill>
              </a:rPr>
              <a:t> della conoscenza e non la semplice riproduzione</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it">
                <a:solidFill>
                  <a:srgbClr val="FFFFFF"/>
                </a:solidFill>
              </a:rPr>
              <a:t>5) si realizza in interattività tra docente e allievo.</a:t>
            </a:r>
            <a:endParaRPr>
              <a:solidFill>
                <a:srgbClr val="FFFFFF"/>
              </a:solidFill>
            </a:endParaRPr>
          </a:p>
        </p:txBody>
      </p:sp>
      <p:pic>
        <p:nvPicPr>
          <p:cNvPr id="293" name="Google Shape;293;p15"/>
          <p:cNvPicPr preferRelativeResize="0"/>
          <p:nvPr/>
        </p:nvPicPr>
        <p:blipFill rotWithShape="1">
          <a:blip r:embed="rId3">
            <a:alphaModFix/>
          </a:blip>
          <a:srcRect r="16275"/>
          <a:stretch/>
        </p:blipFill>
        <p:spPr>
          <a:xfrm>
            <a:off x="3366800" y="140975"/>
            <a:ext cx="5426950" cy="48615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6"/>
          <p:cNvSpPr txBox="1">
            <a:spLocks noGrp="1"/>
          </p:cNvSpPr>
          <p:nvPr>
            <p:ph type="ctrTitle"/>
          </p:nvPr>
        </p:nvSpPr>
        <p:spPr>
          <a:xfrm>
            <a:off x="3990300" y="2000963"/>
            <a:ext cx="42555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6"/>
          <p:cNvSpPr txBox="1">
            <a:spLocks noGrp="1"/>
          </p:cNvSpPr>
          <p:nvPr>
            <p:ph type="subTitle" idx="1"/>
          </p:nvPr>
        </p:nvSpPr>
        <p:spPr>
          <a:xfrm>
            <a:off x="160300" y="179450"/>
            <a:ext cx="6490200" cy="6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Il “Leonardo” offre ai suoi studenti diversi laboratori attrezzati...</a:t>
            </a:r>
            <a:endParaRPr/>
          </a:p>
        </p:txBody>
      </p:sp>
      <p:pic>
        <p:nvPicPr>
          <p:cNvPr id="300" name="Google Shape;300;p16"/>
          <p:cNvPicPr preferRelativeResize="0"/>
          <p:nvPr/>
        </p:nvPicPr>
        <p:blipFill rotWithShape="1">
          <a:blip r:embed="rId3">
            <a:alphaModFix/>
          </a:blip>
          <a:srcRect t="75403"/>
          <a:stretch/>
        </p:blipFill>
        <p:spPr>
          <a:xfrm>
            <a:off x="0" y="902784"/>
            <a:ext cx="9143999" cy="42407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7"/>
          <p:cNvSpPr txBox="1">
            <a:spLocks noGrp="1"/>
          </p:cNvSpPr>
          <p:nvPr>
            <p:ph type="ctrTitle"/>
          </p:nvPr>
        </p:nvSpPr>
        <p:spPr>
          <a:xfrm>
            <a:off x="326250" y="238076"/>
            <a:ext cx="5100600" cy="166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
              <a:t>Nel nostro LABORATORIO DI FISICA...</a:t>
            </a:r>
            <a:endParaRPr/>
          </a:p>
        </p:txBody>
      </p:sp>
      <p:pic>
        <p:nvPicPr>
          <p:cNvPr id="306" name="Google Shape;306;p17"/>
          <p:cNvPicPr preferRelativeResize="0"/>
          <p:nvPr/>
        </p:nvPicPr>
        <p:blipFill rotWithShape="1">
          <a:blip r:embed="rId3">
            <a:alphaModFix/>
          </a:blip>
          <a:srcRect l="37034" t="2953" r="25756" b="52090"/>
          <a:stretch/>
        </p:blipFill>
        <p:spPr>
          <a:xfrm>
            <a:off x="340100" y="2462725"/>
            <a:ext cx="2647800" cy="2352725"/>
          </a:xfrm>
          <a:prstGeom prst="rect">
            <a:avLst/>
          </a:prstGeom>
          <a:noFill/>
          <a:ln>
            <a:noFill/>
          </a:ln>
        </p:spPr>
      </p:pic>
      <p:pic>
        <p:nvPicPr>
          <p:cNvPr id="307" name="Google Shape;307;p17"/>
          <p:cNvPicPr preferRelativeResize="0"/>
          <p:nvPr/>
        </p:nvPicPr>
        <p:blipFill rotWithShape="1">
          <a:blip r:embed="rId3">
            <a:alphaModFix/>
          </a:blip>
          <a:srcRect r="62349" b="38114"/>
          <a:stretch/>
        </p:blipFill>
        <p:spPr>
          <a:xfrm>
            <a:off x="6546200" y="2245285"/>
            <a:ext cx="2261351" cy="2787615"/>
          </a:xfrm>
          <a:prstGeom prst="rect">
            <a:avLst/>
          </a:prstGeom>
          <a:noFill/>
          <a:ln>
            <a:noFill/>
          </a:ln>
        </p:spPr>
      </p:pic>
      <p:pic>
        <p:nvPicPr>
          <p:cNvPr id="308" name="Google Shape;308;p17"/>
          <p:cNvPicPr preferRelativeResize="0"/>
          <p:nvPr/>
        </p:nvPicPr>
        <p:blipFill rotWithShape="1">
          <a:blip r:embed="rId3">
            <a:alphaModFix/>
          </a:blip>
          <a:srcRect l="1600" t="61290" r="62585" b="2797"/>
          <a:stretch/>
        </p:blipFill>
        <p:spPr>
          <a:xfrm>
            <a:off x="3579425" y="2571751"/>
            <a:ext cx="2375249" cy="1786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8"/>
          <p:cNvSpPr txBox="1">
            <a:spLocks noGrp="1"/>
          </p:cNvSpPr>
          <p:nvPr>
            <p:ph type="title"/>
          </p:nvPr>
        </p:nvSpPr>
        <p:spPr>
          <a:xfrm>
            <a:off x="212575" y="232025"/>
            <a:ext cx="8384700" cy="78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dirty="0"/>
              <a:t>L’interferenza</a:t>
            </a:r>
            <a:endParaRPr dirty="0"/>
          </a:p>
        </p:txBody>
      </p:sp>
      <p:sp>
        <p:nvSpPr>
          <p:cNvPr id="314" name="Google Shape;314;p18"/>
          <p:cNvSpPr txBox="1">
            <a:spLocks noGrp="1"/>
          </p:cNvSpPr>
          <p:nvPr>
            <p:ph type="body" idx="1"/>
          </p:nvPr>
        </p:nvSpPr>
        <p:spPr>
          <a:xfrm>
            <a:off x="266650" y="2080900"/>
            <a:ext cx="5316300" cy="20940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it">
                <a:solidFill>
                  <a:srgbClr val="FFFFFF"/>
                </a:solidFill>
                <a:latin typeface="Arial"/>
                <a:ea typeface="Arial"/>
                <a:cs typeface="Arial"/>
                <a:sym typeface="Arial"/>
              </a:rPr>
              <a:t>Nell’interferenza non si considera la propagazione rettilinea della luce ma il suo carattere ondulatorio. Come nel caso delle onde in uno stagno o sulla superficie del mare, si crea una increspatura in alcuni punti  quando queste onde  si incontrano: in alcune zone l’acqua è ferma mentre in altre la superficie è più sollevata rispetto allo spazio circostante. Le onde luminose, sovrapponendosi, determinano zone di luce alternate a zone di buio perchè l’energia ad esse associata si distribuisce in modo non omogeneo.  </a:t>
            </a:r>
            <a:endParaRPr sz="1500">
              <a:solidFill>
                <a:srgbClr val="FFFFFF"/>
              </a:solidFill>
            </a:endParaRPr>
          </a:p>
        </p:txBody>
      </p:sp>
      <p:pic>
        <p:nvPicPr>
          <p:cNvPr id="315" name="Google Shape;315;p18">
            <a:hlinkClick r:id="rId3"/>
          </p:cNvPr>
          <p:cNvPicPr preferRelativeResize="0"/>
          <p:nvPr/>
        </p:nvPicPr>
        <p:blipFill>
          <a:blip r:embed="rId4">
            <a:alphaModFix/>
          </a:blip>
          <a:stretch>
            <a:fillRect/>
          </a:stretch>
        </p:blipFill>
        <p:spPr>
          <a:xfrm>
            <a:off x="6001900" y="1209850"/>
            <a:ext cx="2675750" cy="3291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9"/>
          <p:cNvSpPr txBox="1">
            <a:spLocks noGrp="1"/>
          </p:cNvSpPr>
          <p:nvPr>
            <p:ph type="ctrTitle"/>
          </p:nvPr>
        </p:nvSpPr>
        <p:spPr>
          <a:xfrm>
            <a:off x="619225" y="729075"/>
            <a:ext cx="4530000" cy="17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 dirty="0"/>
              <a:t>      Il moto delle molecole in un gas</a:t>
            </a:r>
            <a:endParaRPr dirty="0"/>
          </a:p>
        </p:txBody>
      </p:sp>
      <p:sp>
        <p:nvSpPr>
          <p:cNvPr id="321" name="Google Shape;321;p19"/>
          <p:cNvSpPr txBox="1">
            <a:spLocks noGrp="1"/>
          </p:cNvSpPr>
          <p:nvPr>
            <p:ph type="subTitle" idx="1"/>
          </p:nvPr>
        </p:nvSpPr>
        <p:spPr>
          <a:xfrm>
            <a:off x="824000" y="2571750"/>
            <a:ext cx="4409400" cy="224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Un gas è costituito da molecole in continuo movimento disordinato. Le molecole, rappresentate come delle minuscole sfere tutte identiche tra loro, urtano contro le pareti del recipiente e tra loro. Dall’urto contro le pareti del contenitore si genera una pressione  che dipende dalla velocità delle molecole</a:t>
            </a:r>
            <a:endParaRPr/>
          </a:p>
        </p:txBody>
      </p:sp>
      <p:pic>
        <p:nvPicPr>
          <p:cNvPr id="322" name="Google Shape;322;p19">
            <a:hlinkClick r:id="rId3"/>
          </p:cNvPr>
          <p:cNvPicPr preferRelativeResize="0"/>
          <p:nvPr/>
        </p:nvPicPr>
        <p:blipFill>
          <a:blip r:embed="rId4">
            <a:alphaModFix/>
          </a:blip>
          <a:stretch>
            <a:fillRect/>
          </a:stretch>
        </p:blipFill>
        <p:spPr>
          <a:xfrm>
            <a:off x="5670700" y="513675"/>
            <a:ext cx="3314150" cy="4596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Effect transition="in" filter="fade">
                                      <p:cBhvr>
                                        <p:cTn id="7" dur="10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0"/>
          <p:cNvSpPr txBox="1">
            <a:spLocks noGrp="1"/>
          </p:cNvSpPr>
          <p:nvPr>
            <p:ph type="title"/>
          </p:nvPr>
        </p:nvSpPr>
        <p:spPr>
          <a:xfrm>
            <a:off x="1328700" y="503050"/>
            <a:ext cx="3705000" cy="143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sz="4000" dirty="0"/>
              <a:t>Il motorino a radiazione</a:t>
            </a:r>
            <a:endParaRPr sz="4000" dirty="0"/>
          </a:p>
        </p:txBody>
      </p:sp>
      <p:sp>
        <p:nvSpPr>
          <p:cNvPr id="328" name="Google Shape;328;p20"/>
          <p:cNvSpPr txBox="1">
            <a:spLocks noGrp="1"/>
          </p:cNvSpPr>
          <p:nvPr>
            <p:ph type="body" idx="1"/>
          </p:nvPr>
        </p:nvSpPr>
        <p:spPr>
          <a:xfrm>
            <a:off x="609225" y="2127325"/>
            <a:ext cx="4743900" cy="1238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it"/>
              <a:t>Il Sole colpisce le palette del motorino: quelle annerite si riscaldano più di quelle riflettenti. Si genera una differenza di temperatura che produce una differenza di pressione e quindi movimento</a:t>
            </a:r>
            <a:endParaRPr/>
          </a:p>
        </p:txBody>
      </p:sp>
      <p:pic>
        <p:nvPicPr>
          <p:cNvPr id="329" name="Google Shape;329;p20">
            <a:hlinkClick r:id="rId3"/>
          </p:cNvPr>
          <p:cNvPicPr preferRelativeResize="0"/>
          <p:nvPr/>
        </p:nvPicPr>
        <p:blipFill>
          <a:blip r:embed="rId4">
            <a:alphaModFix/>
          </a:blip>
          <a:stretch>
            <a:fillRect/>
          </a:stretch>
        </p:blipFill>
        <p:spPr>
          <a:xfrm>
            <a:off x="6306000" y="430025"/>
            <a:ext cx="2435950" cy="4189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1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1"/>
          <p:cNvSpPr txBox="1">
            <a:spLocks noGrp="1"/>
          </p:cNvSpPr>
          <p:nvPr>
            <p:ph type="title"/>
          </p:nvPr>
        </p:nvSpPr>
        <p:spPr>
          <a:xfrm>
            <a:off x="372140" y="772724"/>
            <a:ext cx="5472685" cy="16584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sz="3200" dirty="0"/>
              <a:t>Costruzione delle immagini di una lente</a:t>
            </a:r>
            <a:endParaRPr sz="3200" dirty="0"/>
          </a:p>
        </p:txBody>
      </p:sp>
      <p:sp>
        <p:nvSpPr>
          <p:cNvPr id="335" name="Google Shape;335;p21"/>
          <p:cNvSpPr txBox="1">
            <a:spLocks noGrp="1"/>
          </p:cNvSpPr>
          <p:nvPr>
            <p:ph type="body" idx="1"/>
          </p:nvPr>
        </p:nvSpPr>
        <p:spPr>
          <a:xfrm>
            <a:off x="1388625" y="2712300"/>
            <a:ext cx="4368600" cy="1111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it"/>
              <a:t>In alcuni casi è opportuno considerare la luce costituita da raggi luminosi e non da onde. La costruzione delle immagini attraverso una lente si ottiene considerando la sua propagazione rettilinea</a:t>
            </a:r>
            <a:endParaRPr/>
          </a:p>
        </p:txBody>
      </p:sp>
      <p:pic>
        <p:nvPicPr>
          <p:cNvPr id="336" name="Google Shape;336;p21">
            <a:hlinkClick r:id="rId3"/>
          </p:cNvPr>
          <p:cNvPicPr preferRelativeResize="0"/>
          <p:nvPr/>
        </p:nvPicPr>
        <p:blipFill>
          <a:blip r:embed="rId4">
            <a:alphaModFix/>
          </a:blip>
          <a:stretch>
            <a:fillRect/>
          </a:stretch>
        </p:blipFill>
        <p:spPr>
          <a:xfrm>
            <a:off x="6231675" y="378500"/>
            <a:ext cx="2723075" cy="45216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660</Words>
  <Application>Microsoft Office PowerPoint</Application>
  <PresentationFormat>Presentazione su schermo (16:9)</PresentationFormat>
  <Paragraphs>46</Paragraphs>
  <Slides>13</Slides>
  <Notes>13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Maven Pro</vt:lpstr>
      <vt:lpstr>Nunito</vt:lpstr>
      <vt:lpstr>Roboto</vt:lpstr>
      <vt:lpstr>Momentum</vt:lpstr>
      <vt:lpstr>Studiare la FISICA in laboratorio</vt:lpstr>
      <vt:lpstr>Perchè studiare la fisica?</vt:lpstr>
      <vt:lpstr>Diapositiva 3</vt:lpstr>
      <vt:lpstr>Diapositiva 4</vt:lpstr>
      <vt:lpstr>Nel nostro LABORATORIO DI FISICA...</vt:lpstr>
      <vt:lpstr>L’interferenza</vt:lpstr>
      <vt:lpstr>      Il moto delle molecole in un gas</vt:lpstr>
      <vt:lpstr>Il motorino a radiazione</vt:lpstr>
      <vt:lpstr>Costruzione delle immagini di una lente</vt:lpstr>
      <vt:lpstr>La diffrazione</vt:lpstr>
      <vt:lpstr>Le onde stazionarie</vt:lpstr>
      <vt:lpstr>L’elettrizzazione</vt:lpstr>
      <vt:lpstr>Gli effetti della pressione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Studiare la FISICA in laboratorio</dc:title>
  <dc:creator>Maria Letizia Torrisi</dc:creator>
  <cp:lastModifiedBy>giuseppe</cp:lastModifiedBy>
  <cp:revision>1</cp:revision>
  <dcterms:modified xsi:type="dcterms:W3CDTF">2020-12-14T17:43:49Z</dcterms:modified>
</cp:coreProperties>
</file>